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1" r:id="rId7"/>
    <p:sldId id="265" r:id="rId8"/>
    <p:sldId id="262" r:id="rId9"/>
    <p:sldId id="264" r:id="rId10"/>
    <p:sldId id="267" r:id="rId11"/>
    <p:sldId id="269" r:id="rId12"/>
    <p:sldId id="270" r:id="rId13"/>
    <p:sldId id="271" r:id="rId14"/>
    <p:sldId id="272" r:id="rId15"/>
    <p:sldId id="274" r:id="rId16"/>
    <p:sldId id="273" r:id="rId17"/>
    <p:sldId id="26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83AFB-3D90-40EA-AB40-58F008A347D7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EF89-A976-417F-8C2F-83EDF7C04A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5EF89-A976-417F-8C2F-83EDF7C04A5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F085-00FE-4EE7-B658-31C989637042}" type="datetimeFigureOut">
              <a:rPr lang="de-DE" smtClean="0"/>
              <a:pPr/>
              <a:t>23.11.2017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F185-1401-488A-A0C5-758CAF71F9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m262.d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m262.de/easyb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gister.ham-digital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1934" y="1052736"/>
            <a:ext cx="18845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470025"/>
          </a:xfrm>
        </p:spPr>
        <p:txBody>
          <a:bodyPr/>
          <a:lstStyle/>
          <a:p>
            <a:r>
              <a:rPr lang="de-DE" dirty="0" smtClean="0"/>
              <a:t>Digital Mobile Radio - DMR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2420888"/>
            <a:ext cx="70672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z="3600" dirty="0" smtClean="0"/>
              <a:t>Stand Relais DB Ø CJ</a:t>
            </a:r>
          </a:p>
          <a:p>
            <a:pPr>
              <a:buFontTx/>
              <a:buChar char="-"/>
            </a:pPr>
            <a:r>
              <a:rPr lang="de-DE" sz="3600" dirty="0" smtClean="0"/>
              <a:t>DMR Technik und Tricks</a:t>
            </a:r>
          </a:p>
          <a:p>
            <a:endParaRPr lang="de-DE" sz="2800" dirty="0" smtClean="0"/>
          </a:p>
          <a:p>
            <a:r>
              <a:rPr lang="de-DE" sz="2800" dirty="0" smtClean="0"/>
              <a:t>                  </a:t>
            </a:r>
            <a:r>
              <a:rPr lang="de-DE" sz="2800" u="sng" dirty="0"/>
              <a:t>o</a:t>
            </a:r>
            <a:r>
              <a:rPr lang="de-DE" sz="2800" u="sng" dirty="0" smtClean="0"/>
              <a:t>der:</a:t>
            </a:r>
          </a:p>
          <a:p>
            <a:endParaRPr lang="de-DE" sz="2800" dirty="0"/>
          </a:p>
          <a:p>
            <a:r>
              <a:rPr lang="de-DE" sz="3600" dirty="0" smtClean="0"/>
              <a:t>Wie werde ich in 120 Minuten QRV ?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7353147" y="3717032"/>
            <a:ext cx="1384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DARC</a:t>
            </a:r>
          </a:p>
          <a:p>
            <a:r>
              <a:rPr lang="de-DE" b="1" dirty="0" smtClean="0"/>
              <a:t>OV AMBERG</a:t>
            </a:r>
          </a:p>
          <a:p>
            <a:pPr algn="ctr"/>
            <a:r>
              <a:rPr lang="de-DE" b="1" dirty="0" smtClean="0"/>
              <a:t>U Ø1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Die Brandmeister Topologie</a:t>
            </a:r>
            <a:endParaRPr lang="de-DE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9874"/>
            <a:ext cx="7272808" cy="44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755576" y="6464369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DL7BH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755576" y="1628800"/>
            <a:ext cx="444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Vernetzung der Brandmeister Relais Weltweit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Wer ist gerade online?</a:t>
            </a:r>
            <a:endParaRPr lang="de-DE" sz="3600" dirty="0"/>
          </a:p>
        </p:txBody>
      </p:sp>
      <p:sp>
        <p:nvSpPr>
          <p:cNvPr id="13" name="Textfeld 12"/>
          <p:cNvSpPr txBox="1"/>
          <p:nvPr/>
        </p:nvSpPr>
        <p:spPr>
          <a:xfrm>
            <a:off x="755576" y="6464369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DL7BH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1844824"/>
            <a:ext cx="4130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Brandmeister Homepage: </a:t>
            </a:r>
            <a:r>
              <a:rPr lang="de-DE" dirty="0" smtClean="0">
                <a:hlinkClick r:id="rId2"/>
              </a:rPr>
              <a:t>www.bm262.de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784201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DB Ø CJ ONLINE – Wer ist QRV?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62373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https://brandmeister.network/?page=repeater&amp;id=262872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8011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DB Ø CJ ONLINE–Kann ich mithören ohne Gerät?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62373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http://hose.brandmeister.network/8/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251520" y="1700808"/>
            <a:ext cx="8784976" cy="4032448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1958763" cy="3310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467544" y="2420888"/>
            <a:ext cx="3024336" cy="2664296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QRV ohne Relais – Wie geht’s?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340768"/>
            <a:ext cx="290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DMR Hotspot mit DV-Mega </a:t>
            </a:r>
            <a:endParaRPr lang="de-DE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107247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ewitterblitz 8"/>
          <p:cNvSpPr/>
          <p:nvPr/>
        </p:nvSpPr>
        <p:spPr>
          <a:xfrm>
            <a:off x="1331640" y="2636912"/>
            <a:ext cx="720080" cy="792088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8911" y="3429000"/>
            <a:ext cx="449193" cy="16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feil nach links und rechts 12"/>
          <p:cNvSpPr/>
          <p:nvPr/>
        </p:nvSpPr>
        <p:spPr>
          <a:xfrm>
            <a:off x="3059832" y="3429000"/>
            <a:ext cx="1512168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Internet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4644008" y="1700808"/>
            <a:ext cx="963469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/>
              <a:t>DB Ø CJ 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39552" y="1988840"/>
            <a:ext cx="252158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/>
              <a:t>DL 5 RDP über TG 262 89</a:t>
            </a:r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924944"/>
            <a:ext cx="927178" cy="134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619672" y="4437112"/>
            <a:ext cx="1800200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Hotspot</a:t>
            </a:r>
          </a:p>
          <a:p>
            <a:pPr algn="ctr"/>
            <a:r>
              <a:rPr lang="de-DE" dirty="0" smtClean="0"/>
              <a:t>DV-Mega o.ä.</a:t>
            </a:r>
            <a:endParaRPr lang="de-DE" dirty="0"/>
          </a:p>
        </p:txBody>
      </p:sp>
      <p:sp>
        <p:nvSpPr>
          <p:cNvPr id="19" name="Gewitterblitz 18"/>
          <p:cNvSpPr/>
          <p:nvPr/>
        </p:nvSpPr>
        <p:spPr>
          <a:xfrm>
            <a:off x="6372200" y="2564904"/>
            <a:ext cx="720080" cy="792088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492896"/>
            <a:ext cx="1495906" cy="2555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7740352" y="2060848"/>
            <a:ext cx="947695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dirty="0" smtClean="0"/>
              <a:t>DC 6 RN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516216" y="213285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HF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691680" y="256490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HF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764654" y="5157192"/>
            <a:ext cx="236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HOTSPOT 430.375 MHz</a:t>
            </a:r>
            <a:endParaRPr lang="de-DE" dirty="0"/>
          </a:p>
        </p:txBody>
      </p:sp>
      <p:sp>
        <p:nvSpPr>
          <p:cNvPr id="28" name="Pfeil nach links und rechts 27"/>
          <p:cNvSpPr/>
          <p:nvPr/>
        </p:nvSpPr>
        <p:spPr>
          <a:xfrm>
            <a:off x="5796136" y="3501008"/>
            <a:ext cx="2016224" cy="432048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70 cm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012160" y="321297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439.4375 MHz 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6012160" y="399577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431.8375 MHz 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251520" y="5805264"/>
            <a:ext cx="8784976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Image zur einfachen Installation des Hotspot auf: </a:t>
            </a:r>
            <a:r>
              <a:rPr lang="de-DE" dirty="0" smtClean="0">
                <a:hlinkClick r:id="rId7"/>
              </a:rPr>
              <a:t>http://bm262.de/easybm/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Zeitaufwand: ca. 60 – 90 Minuten  </a:t>
            </a:r>
            <a:r>
              <a:rPr lang="de-DE" dirty="0" smtClean="0">
                <a:sym typeface="Wingdings" pitchFamily="2" charset="2"/>
              </a:rPr>
              <a:t> sogar Rentner-Kompatibel  </a:t>
            </a:r>
            <a:r>
              <a:rPr lang="de-DE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MMDVM - Dashboard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8"/>
            <a:ext cx="8712968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Was </a:t>
            </a:r>
            <a:r>
              <a:rPr lang="de-DE" sz="3600" dirty="0" err="1" smtClean="0"/>
              <a:t>kostets</a:t>
            </a:r>
            <a:r>
              <a:rPr lang="de-DE" sz="3600" dirty="0" smtClean="0"/>
              <a:t>? Zeitaufwand?</a:t>
            </a:r>
            <a:endParaRPr lang="de-DE" sz="3600" dirty="0"/>
          </a:p>
        </p:txBody>
      </p:sp>
      <p:sp>
        <p:nvSpPr>
          <p:cNvPr id="33" name="Textfeld 32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827584" y="1988841"/>
            <a:ext cx="6840591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Kosten Hardware:</a:t>
            </a:r>
          </a:p>
          <a:p>
            <a:endParaRPr lang="de-DE" dirty="0"/>
          </a:p>
          <a:p>
            <a:r>
              <a:rPr lang="de-DE" dirty="0" smtClean="0"/>
              <a:t>DV Mega UHF für </a:t>
            </a:r>
            <a:r>
              <a:rPr lang="de-DE" dirty="0" err="1" smtClean="0"/>
              <a:t>Raspberry</a:t>
            </a:r>
            <a:r>
              <a:rPr lang="de-DE" dirty="0" smtClean="0"/>
              <a:t>-Pi:	ca. 140 Euro</a:t>
            </a:r>
          </a:p>
          <a:p>
            <a:r>
              <a:rPr lang="de-DE" dirty="0" err="1" smtClean="0"/>
              <a:t>Raspberry</a:t>
            </a:r>
            <a:r>
              <a:rPr lang="de-DE" dirty="0" smtClean="0"/>
              <a:t> Pi			ca. 30 – 40 Euro</a:t>
            </a:r>
          </a:p>
          <a:p>
            <a:r>
              <a:rPr lang="de-DE" dirty="0" smtClean="0"/>
              <a:t>DMR Funkgerät; z.B. </a:t>
            </a:r>
            <a:r>
              <a:rPr lang="de-DE" smtClean="0"/>
              <a:t>Tytera</a:t>
            </a:r>
            <a:r>
              <a:rPr lang="de-DE" dirty="0" smtClean="0"/>
              <a:t> </a:t>
            </a:r>
            <a:r>
              <a:rPr lang="de-DE" dirty="0" smtClean="0"/>
              <a:t>MD-380	ca. 100 Euro</a:t>
            </a:r>
          </a:p>
          <a:p>
            <a:endParaRPr lang="de-DE" dirty="0"/>
          </a:p>
          <a:p>
            <a:r>
              <a:rPr lang="de-DE" b="1" u="sng" dirty="0" smtClean="0"/>
              <a:t>Zeitaufwand:</a:t>
            </a:r>
          </a:p>
          <a:p>
            <a:endParaRPr lang="de-DE" dirty="0"/>
          </a:p>
          <a:p>
            <a:r>
              <a:rPr lang="de-DE" dirty="0" smtClean="0"/>
              <a:t>Funkgerät konfigurieren, </a:t>
            </a:r>
            <a:r>
              <a:rPr lang="de-DE" dirty="0" err="1" smtClean="0"/>
              <a:t>Codeplug</a:t>
            </a:r>
            <a:r>
              <a:rPr lang="de-DE" dirty="0" smtClean="0"/>
              <a:t>	ca. 45 Minuten</a:t>
            </a:r>
          </a:p>
          <a:p>
            <a:r>
              <a:rPr lang="de-DE" dirty="0" smtClean="0"/>
              <a:t>DV Mega/</a:t>
            </a:r>
            <a:r>
              <a:rPr lang="de-DE" dirty="0" err="1" smtClean="0"/>
              <a:t>Raspberry</a:t>
            </a:r>
            <a:r>
              <a:rPr lang="de-DE" dirty="0" smtClean="0"/>
              <a:t> installieren	ca. 90 Minuten</a:t>
            </a:r>
          </a:p>
          <a:p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827584" y="537321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ym typeface="Wingdings" pitchFamily="2" charset="2"/>
              </a:rPr>
              <a:t> Programmier-Party am nächsten OV-Abend und schon ist man QRV!</a:t>
            </a: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  <p:sp>
        <p:nvSpPr>
          <p:cNvPr id="5" name="Textfeld 4"/>
          <p:cNvSpPr txBox="1"/>
          <p:nvPr/>
        </p:nvSpPr>
        <p:spPr>
          <a:xfrm rot="20346462">
            <a:off x="965314" y="1833944"/>
            <a:ext cx="62009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/>
              <a:t>EURE  FRAGEN ??</a:t>
            </a:r>
            <a:endParaRPr lang="de-DE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 nach links und rechts 12"/>
          <p:cNvSpPr/>
          <p:nvPr/>
        </p:nvSpPr>
        <p:spPr>
          <a:xfrm>
            <a:off x="3131840" y="2132856"/>
            <a:ext cx="2664296" cy="1008112"/>
          </a:xfrm>
          <a:prstGeom prst="leftRightArrow">
            <a:avLst>
              <a:gd name="adj1" fmla="val 15772"/>
              <a:gd name="adj2" fmla="val 20906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DB Ø CJ – Aktueller Aufbau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1412776"/>
            <a:ext cx="646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Co-Existenz von FM und DMR mit </a:t>
            </a:r>
            <a:r>
              <a:rPr lang="de-DE" b="1" u="sng" dirty="0" smtClean="0"/>
              <a:t>unverändertem</a:t>
            </a:r>
            <a:r>
              <a:rPr lang="de-DE" dirty="0" smtClean="0"/>
              <a:t> Antennen-Setup.</a:t>
            </a:r>
          </a:p>
          <a:p>
            <a:r>
              <a:rPr lang="de-DE" dirty="0" smtClean="0"/>
              <a:t>DMR und FM an jeweils einer Antenne pro Richtung. </a:t>
            </a:r>
            <a:endParaRPr lang="de-DE" dirty="0"/>
          </a:p>
        </p:txBody>
      </p:sp>
      <p:pic>
        <p:nvPicPr>
          <p:cNvPr id="5" name="Grafik 4" descr="Handsh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204864"/>
            <a:ext cx="1404157" cy="79208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55576" y="2132856"/>
            <a:ext cx="2336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FM</a:t>
            </a:r>
          </a:p>
          <a:p>
            <a:r>
              <a:rPr lang="de-DE" dirty="0" smtClean="0"/>
              <a:t>Ausgang: 438.875 MHz</a:t>
            </a:r>
          </a:p>
          <a:p>
            <a:r>
              <a:rPr lang="de-DE" dirty="0" smtClean="0"/>
              <a:t>Eingang:	431.275 MHz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68144" y="2132856"/>
            <a:ext cx="2453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DMR</a:t>
            </a:r>
          </a:p>
          <a:p>
            <a:r>
              <a:rPr lang="de-DE" dirty="0" smtClean="0"/>
              <a:t>Ausgang: 439.4375 MHz</a:t>
            </a:r>
          </a:p>
          <a:p>
            <a:r>
              <a:rPr lang="de-DE" dirty="0" smtClean="0"/>
              <a:t>Eingang :</a:t>
            </a:r>
            <a:r>
              <a:rPr lang="de-DE" dirty="0"/>
              <a:t> </a:t>
            </a:r>
            <a:r>
              <a:rPr lang="de-DE" dirty="0" smtClean="0"/>
              <a:t>431.8375 MHz</a:t>
            </a:r>
            <a:endParaRPr lang="de-DE" dirty="0"/>
          </a:p>
        </p:txBody>
      </p:sp>
      <p:pic>
        <p:nvPicPr>
          <p:cNvPr id="9" name="Grafik 8" descr="20160921_120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381" y="4896163"/>
            <a:ext cx="3131840" cy="1761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 descr="DB0CJ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8267" y="4321497"/>
            <a:ext cx="2657705" cy="1771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 descr="DB0CJ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232031"/>
            <a:ext cx="2468163" cy="1645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Pfeil nach rechts 13"/>
          <p:cNvSpPr/>
          <p:nvPr/>
        </p:nvSpPr>
        <p:spPr>
          <a:xfrm>
            <a:off x="1403648" y="3356992"/>
            <a:ext cx="108012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555776" y="3225750"/>
            <a:ext cx="491134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/>
              <a:t>Keine Änderung für das Betriebsverhalten in FM.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/>
              <a:t>Betriebsart DRM kommt neu hinzu.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DB Ø CJ – Aktueller Aufbau</a:t>
            </a:r>
            <a:endParaRPr lang="de-DE" sz="3600" dirty="0"/>
          </a:p>
        </p:txBody>
      </p:sp>
      <p:pic>
        <p:nvPicPr>
          <p:cNvPr id="19" name="Grafik 18" descr="DB0CJ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799687" cy="319980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8" name="Grafik 17" descr="DB0CJ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49731"/>
            <a:ext cx="3605429" cy="240360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7" name="Grafik 16" descr="DB0CJ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77072"/>
            <a:ext cx="3564413" cy="237626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0" name="Textfeld 19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Wie </a:t>
            </a:r>
            <a:r>
              <a:rPr lang="de-DE" sz="3600" dirty="0" err="1" smtClean="0"/>
              <a:t>funktionierts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5126619" y="2924944"/>
            <a:ext cx="4017381" cy="3240360"/>
            <a:chOff x="5148064" y="2996952"/>
            <a:chExt cx="4017381" cy="32403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2996952"/>
              <a:ext cx="3836853" cy="2182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5637053" y="5775647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Radio 1 und Radio 3 im Zeitschlitz 1 </a:t>
              </a:r>
            </a:p>
            <a:p>
              <a:endParaRPr lang="de-DE" sz="1200" b="1" dirty="0" smtClean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421029" y="4077072"/>
              <a:ext cx="576064" cy="648072"/>
            </a:xfrm>
            <a:prstGeom prst="ellipse">
              <a:avLst/>
            </a:prstGeom>
            <a:solidFill>
              <a:srgbClr val="92D05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573157" y="4005064"/>
              <a:ext cx="576064" cy="648072"/>
            </a:xfrm>
            <a:prstGeom prst="ellipse">
              <a:avLst/>
            </a:prstGeom>
            <a:solidFill>
              <a:srgbClr val="92D05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 Verbindung 15"/>
            <p:cNvCxnSpPr>
              <a:stCxn id="13" idx="4"/>
            </p:cNvCxnSpPr>
            <p:nvPr/>
          </p:nvCxnSpPr>
          <p:spPr>
            <a:xfrm>
              <a:off x="5709061" y="4725144"/>
              <a:ext cx="576064" cy="108012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6285125" y="4725144"/>
              <a:ext cx="576064" cy="108012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6645165" y="5415607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Radio 2 und Radio 4 im Zeitschlitz 2</a:t>
              </a:r>
            </a:p>
            <a:p>
              <a:endParaRPr lang="de-DE" sz="1200" b="1" dirty="0" smtClean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997093" y="4077072"/>
              <a:ext cx="432048" cy="648072"/>
            </a:xfrm>
            <a:prstGeom prst="ellipse">
              <a:avLst/>
            </a:prstGeom>
            <a:solidFill>
              <a:srgbClr val="0070C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7293237" y="4005064"/>
              <a:ext cx="432048" cy="648072"/>
            </a:xfrm>
            <a:prstGeom prst="ellipse">
              <a:avLst/>
            </a:prstGeom>
            <a:solidFill>
              <a:srgbClr val="0070C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24"/>
            <p:cNvCxnSpPr/>
            <p:nvPr/>
          </p:nvCxnSpPr>
          <p:spPr>
            <a:xfrm>
              <a:off x="6357133" y="4653136"/>
              <a:ext cx="648072" cy="72008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H="1">
              <a:off x="7005205" y="4653136"/>
              <a:ext cx="504056" cy="72008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/>
          <p:cNvGrpSpPr/>
          <p:nvPr/>
        </p:nvGrpSpPr>
        <p:grpSpPr>
          <a:xfrm>
            <a:off x="395536" y="4149080"/>
            <a:ext cx="7920880" cy="2913712"/>
            <a:chOff x="395536" y="4149080"/>
            <a:chExt cx="7920880" cy="2913712"/>
          </a:xfrm>
        </p:grpSpPr>
        <p:sp>
          <p:nvSpPr>
            <p:cNvPr id="31" name="Textfeld 30"/>
            <p:cNvSpPr txBox="1"/>
            <p:nvPr/>
          </p:nvSpPr>
          <p:spPr>
            <a:xfrm>
              <a:off x="4211960" y="5341858"/>
              <a:ext cx="4104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TX Funkgerät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149080"/>
              <a:ext cx="4060304" cy="2092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467544" y="6093296"/>
              <a:ext cx="6696744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Zeitlicher Verlauf für Zeitschlitz 1 und Zeitschlitz 2. </a:t>
              </a:r>
            </a:p>
            <a:p>
              <a:r>
                <a:rPr lang="de-DE" sz="1200" b="1" dirty="0" smtClean="0"/>
                <a:t>Unterschiedliche </a:t>
              </a:r>
              <a:r>
                <a:rPr lang="de-DE" sz="1200" b="1" dirty="0" err="1" smtClean="0"/>
                <a:t>Sync</a:t>
              </a:r>
              <a:r>
                <a:rPr lang="de-DE" sz="1200" b="1" dirty="0" smtClean="0"/>
                <a:t> Pattern für Voice und Data; Symbolrate 4800 Baud</a:t>
              </a:r>
            </a:p>
            <a:p>
              <a:r>
                <a:rPr lang="de-DE" sz="900" b="1" dirty="0" smtClean="0">
                  <a:sym typeface="Wingdings" pitchFamily="2" charset="2"/>
                </a:rPr>
                <a:t>http://www.etsi.org/deliver/etsi_tr/102300_102399/102398/01.03.01_60/tr_102398v010301p.pdf</a:t>
              </a:r>
              <a:endParaRPr lang="de-DE" sz="900" b="1" dirty="0" smtClean="0"/>
            </a:p>
            <a:p>
              <a:endParaRPr lang="de-DE" sz="1200" b="1" dirty="0" smtClean="0"/>
            </a:p>
            <a:p>
              <a:endParaRPr lang="de-DE" sz="1200" b="1" dirty="0" smtClean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211960" y="4509120"/>
              <a:ext cx="4104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TX Relais</a:t>
              </a: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251520" y="1484784"/>
            <a:ext cx="853015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DMR = Digital Mobile Radio </a:t>
            </a:r>
            <a:r>
              <a:rPr lang="de-DE" dirty="0" smtClean="0"/>
              <a:t>= Standard des Europäischen Institut für Telekommunikation.</a:t>
            </a:r>
          </a:p>
          <a:p>
            <a:r>
              <a:rPr lang="de-DE" dirty="0" smtClean="0"/>
              <a:t>(ETSI EN 300 113 Teil  – Erstmals ratifiziert in 2005; TR 102 398 V1.3.1 aus 2013)</a:t>
            </a:r>
          </a:p>
          <a:p>
            <a:endParaRPr lang="de-DE" dirty="0"/>
          </a:p>
          <a:p>
            <a:pPr>
              <a:buFont typeface="Wingdings"/>
              <a:buChar char="è"/>
            </a:pPr>
            <a:r>
              <a:rPr lang="de-DE" sz="1600" dirty="0" smtClean="0">
                <a:sym typeface="Wingdings" pitchFamily="2" charset="2"/>
              </a:rPr>
              <a:t>Abgeleitet vom Betriebsfunk.</a:t>
            </a:r>
          </a:p>
          <a:p>
            <a:pPr>
              <a:buFont typeface="Wingdings"/>
              <a:buChar char="è"/>
            </a:pPr>
            <a:endParaRPr lang="de-DE" sz="1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sz="1600" dirty="0" smtClean="0">
                <a:sym typeface="Wingdings" pitchFamily="2" charset="2"/>
              </a:rPr>
              <a:t>Zeitschlitzverfahren TDMA (Time Divisi Multiple Access) = ähnlich Mobilfunk</a:t>
            </a:r>
          </a:p>
          <a:p>
            <a:endParaRPr lang="de-DE" sz="1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sz="1600" dirty="0" smtClean="0"/>
              <a:t> DMR bietet 2 Zeitschlitze bei 12,5kHz Kanalbreite</a:t>
            </a:r>
          </a:p>
          <a:p>
            <a:pPr>
              <a:buFont typeface="Wingdings"/>
              <a:buChar char="è"/>
            </a:pPr>
            <a:endParaRPr lang="de-DE" sz="1600" dirty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sz="1600" dirty="0" smtClean="0">
                <a:sym typeface="Wingdings" pitchFamily="2" charset="2"/>
              </a:rPr>
              <a:t>Modulationsverfahren: 4 FSK im TDMA Verfahren in Frames</a:t>
            </a: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34" name="Textfeld 33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DIGITAL IST BESSER?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4784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51520" y="1484784"/>
            <a:ext cx="900599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/>
              <a:t>Vergleich Digital / Analog: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Im mittleren Feldstärkenbereich</a:t>
            </a:r>
          </a:p>
          <a:p>
            <a:r>
              <a:rPr lang="de-DE" sz="1600" dirty="0"/>
              <a:t>l</a:t>
            </a:r>
            <a:r>
              <a:rPr lang="de-DE" sz="1600" dirty="0" smtClean="0"/>
              <a:t>iefern digitale Modulationen</a:t>
            </a:r>
          </a:p>
          <a:p>
            <a:r>
              <a:rPr lang="de-DE" sz="1600" dirty="0"/>
              <a:t>b</a:t>
            </a:r>
            <a:r>
              <a:rPr lang="de-DE" sz="1600" dirty="0" smtClean="0"/>
              <a:t>essere Audioqualität.</a:t>
            </a:r>
          </a:p>
          <a:p>
            <a:endParaRPr lang="de-DE" sz="1600" dirty="0"/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Im Grenzbereich ist Analog besser</a:t>
            </a:r>
          </a:p>
          <a:p>
            <a:r>
              <a:rPr lang="de-DE" sz="1600" dirty="0"/>
              <a:t>z</a:t>
            </a:r>
            <a:r>
              <a:rPr lang="de-DE" sz="1600" dirty="0" smtClean="0"/>
              <a:t>u hören. </a:t>
            </a:r>
          </a:p>
          <a:p>
            <a:endParaRPr lang="de-DE" sz="1600" dirty="0">
              <a:sym typeface="Wingdings" pitchFamily="2" charset="2"/>
            </a:endParaRPr>
          </a:p>
          <a:p>
            <a:r>
              <a:rPr lang="de-DE" sz="1600" b="1" u="sng" dirty="0" smtClean="0">
                <a:sym typeface="Wingdings" pitchFamily="2" charset="2"/>
              </a:rPr>
              <a:t>ABER: </a:t>
            </a:r>
            <a:r>
              <a:rPr lang="de-DE" sz="1600" dirty="0" smtClean="0">
                <a:sym typeface="Wingdings" pitchFamily="2" charset="2"/>
              </a:rPr>
              <a:t>Viele OM stellen aktuell ihre </a:t>
            </a:r>
          </a:p>
          <a:p>
            <a:r>
              <a:rPr lang="de-DE" sz="1600" dirty="0" smtClean="0">
                <a:sym typeface="Wingdings" pitchFamily="2" charset="2"/>
              </a:rPr>
              <a:t>Geräte noch falsch ein! Zuviel MIC</a:t>
            </a:r>
          </a:p>
          <a:p>
            <a:r>
              <a:rPr lang="de-DE" sz="1600" dirty="0" err="1" smtClean="0">
                <a:sym typeface="Wingdings" pitchFamily="2" charset="2"/>
              </a:rPr>
              <a:t>Gain</a:t>
            </a:r>
            <a:r>
              <a:rPr lang="de-DE" sz="1600" dirty="0">
                <a:sym typeface="Wingdings" pitchFamily="2" charset="2"/>
              </a:rPr>
              <a:t>!</a:t>
            </a:r>
            <a:endParaRPr lang="de-DE" sz="1600" dirty="0" smtClean="0">
              <a:sym typeface="Wingdings" pitchFamily="2" charset="2"/>
            </a:endParaRPr>
          </a:p>
          <a:p>
            <a:endParaRPr lang="de-DE" sz="1600" dirty="0">
              <a:sym typeface="Wingdings" pitchFamily="2" charset="2"/>
            </a:endParaRPr>
          </a:p>
          <a:p>
            <a:r>
              <a:rPr lang="de-DE" sz="2000" b="1" u="sng" dirty="0" smtClean="0"/>
              <a:t>Ist DMR ein Standard:  JEIN</a:t>
            </a:r>
          </a:p>
          <a:p>
            <a:endParaRPr lang="de-DE" sz="1600" b="1" u="sng" dirty="0"/>
          </a:p>
          <a:p>
            <a:r>
              <a:rPr lang="de-DE" sz="1600" dirty="0" smtClean="0"/>
              <a:t>Aktuell 3 unterschiedliche Netze mit </a:t>
            </a:r>
            <a:r>
              <a:rPr lang="de-DE" sz="1600" dirty="0" err="1" smtClean="0"/>
              <a:t>unterschiedl</a:t>
            </a:r>
            <a:r>
              <a:rPr lang="de-DE" sz="1600" dirty="0" smtClean="0"/>
              <a:t>. Funktionen:  Motorola, </a:t>
            </a:r>
            <a:r>
              <a:rPr lang="de-DE" sz="1600" dirty="0" err="1" smtClean="0"/>
              <a:t>DMRplus</a:t>
            </a:r>
            <a:r>
              <a:rPr lang="de-DE" sz="1600" dirty="0" smtClean="0"/>
              <a:t> und Brandmeister</a:t>
            </a:r>
          </a:p>
          <a:p>
            <a:endParaRPr lang="de-DE" sz="1600" dirty="0"/>
          </a:p>
          <a:p>
            <a:r>
              <a:rPr lang="de-DE" sz="1600" b="1" u="sng" dirty="0" smtClean="0"/>
              <a:t>Lösung</a:t>
            </a:r>
            <a:r>
              <a:rPr lang="de-DE" sz="1600" b="1" dirty="0" smtClean="0"/>
              <a:t>: </a:t>
            </a:r>
            <a:r>
              <a:rPr lang="de-DE" sz="1600" dirty="0" smtClean="0"/>
              <a:t>Interfunktionalität über das Brandmeister Netzwerk durch sog. „Bridges“ die die Netze verbinden.</a:t>
            </a:r>
          </a:p>
          <a:p>
            <a:endParaRPr lang="de-DE" sz="1600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542" y="1196752"/>
            <a:ext cx="56149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feil nach rechts 5"/>
          <p:cNvSpPr/>
          <p:nvPr/>
        </p:nvSpPr>
        <p:spPr>
          <a:xfrm>
            <a:off x="2915816" y="2420888"/>
            <a:ext cx="3744416" cy="360040"/>
          </a:xfrm>
          <a:prstGeom prst="rightArrow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rot="150229">
            <a:off x="2914854" y="3614083"/>
            <a:ext cx="5184576" cy="360040"/>
          </a:xfrm>
          <a:prstGeom prst="rightArrow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solidFill>
              <a:schemeClr val="tx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Was kann DMR? 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4784"/>
            <a:ext cx="88204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ym typeface="Wingdings" pitchFamily="2" charset="2"/>
              </a:rPr>
              <a:t>Was kann DMR?</a:t>
            </a:r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Direktbetrieb mit 2 Funkgeräte wie bisher (Simplex).</a:t>
            </a:r>
          </a:p>
          <a:p>
            <a:pPr>
              <a:buFont typeface="Wingdings"/>
              <a:buChar char="è"/>
            </a:pPr>
            <a:endParaRPr lang="de-DE" dirty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Sprach- und Datendienste möglich 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z.B. Weiterleitung von GPS Ko-</a:t>
            </a:r>
            <a:r>
              <a:rPr lang="de-DE" dirty="0" err="1" smtClean="0">
                <a:sym typeface="Wingdings" pitchFamily="2" charset="2"/>
              </a:rPr>
              <a:t>ordinaten</a:t>
            </a:r>
            <a:r>
              <a:rPr lang="de-DE" dirty="0" smtClean="0">
                <a:sym typeface="Wingdings" pitchFamily="2" charset="2"/>
              </a:rPr>
              <a:t> an APRS über GPS fähige Geräte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z.B. Textnachrichten über SMS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Weltweiter Funkverkehr (Zeitschlitz 1 – DL bzw. Weltweit; Zeitschlitz 2 – Lokal)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Zusammenschalten von </a:t>
            </a:r>
            <a:r>
              <a:rPr lang="de-DE" dirty="0" err="1" smtClean="0">
                <a:sym typeface="Wingdings" pitchFamily="2" charset="2"/>
              </a:rPr>
              <a:t>Repeatern</a:t>
            </a:r>
            <a:r>
              <a:rPr lang="de-DE" dirty="0" smtClean="0">
                <a:sym typeface="Wingdings" pitchFamily="2" charset="2"/>
              </a:rPr>
              <a:t> zu Talkgroups 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z.B. TG 262 89 – Talkgroup Ostbayern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z.B. TG 2628 Bayern Süd</a:t>
            </a:r>
          </a:p>
          <a:p>
            <a:endParaRPr lang="de-DE" dirty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Roaming-Funktion wäre auch möglich. (Zukünftige Anwendung) </a:t>
            </a:r>
          </a:p>
          <a:p>
            <a:r>
              <a:rPr lang="de-DE" sz="1600" dirty="0" smtClean="0">
                <a:sym typeface="Wingdings" pitchFamily="2" charset="2"/>
              </a:rPr>
              <a:t>  </a:t>
            </a:r>
          </a:p>
          <a:p>
            <a:r>
              <a:rPr lang="de-DE" sz="1600" dirty="0" smtClean="0">
                <a:sym typeface="Wingdings" pitchFamily="2" charset="2"/>
              </a:rPr>
              <a:t>   </a:t>
            </a:r>
          </a:p>
          <a:p>
            <a:r>
              <a:rPr lang="de-DE" sz="2000" b="1" u="sng" dirty="0" smtClean="0">
                <a:sym typeface="Wingdings" pitchFamily="2" charset="2"/>
              </a:rPr>
              <a:t>Vision:</a:t>
            </a:r>
            <a:r>
              <a:rPr lang="de-DE" sz="2000" dirty="0" smtClean="0">
                <a:sym typeface="Wingdings" pitchFamily="2" charset="2"/>
              </a:rPr>
              <a:t> </a:t>
            </a:r>
          </a:p>
          <a:p>
            <a:r>
              <a:rPr lang="de-DE" dirty="0" smtClean="0">
                <a:sym typeface="Wingdings" pitchFamily="2" charset="2"/>
              </a:rPr>
              <a:t>Durchgehender Funkverkehr im Fahrzeug von AM nach RGB bei entsprechender  Abdeckung über Relais an der Strecke. </a:t>
            </a: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Was brauche ich?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84784"/>
            <a:ext cx="88204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u="sng" dirty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Eine </a:t>
            </a:r>
            <a:r>
              <a:rPr lang="de-DE" b="1" dirty="0" smtClean="0">
                <a:sym typeface="Wingdings" pitchFamily="2" charset="2"/>
              </a:rPr>
              <a:t>DMR ID </a:t>
            </a:r>
            <a:r>
              <a:rPr lang="de-DE" dirty="0" smtClean="0">
                <a:sym typeface="Wingdings" pitchFamily="2" charset="2"/>
              </a:rPr>
              <a:t>(Technischer Ersatz für das Rufzeichen, International  standardisiert)</a:t>
            </a:r>
          </a:p>
          <a:p>
            <a:r>
              <a:rPr lang="de-DE" dirty="0" smtClean="0">
                <a:sym typeface="Wingdings" pitchFamily="2" charset="2"/>
              </a:rPr>
              <a:t>	Persönliche DMR ID für jeden HAM; z.B. DL5RDP = 262 8765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Ein passendes </a:t>
            </a:r>
            <a:r>
              <a:rPr lang="de-DE" b="1" dirty="0" smtClean="0">
                <a:sym typeface="Wingdings" pitchFamily="2" charset="2"/>
              </a:rPr>
              <a:t>DMR Funkgerät</a:t>
            </a:r>
          </a:p>
          <a:p>
            <a:pPr lvl="1"/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z.B. </a:t>
            </a:r>
            <a:r>
              <a:rPr lang="de-DE" dirty="0" err="1" smtClean="0">
                <a:sym typeface="Wingdings" pitchFamily="2" charset="2"/>
              </a:rPr>
              <a:t>Hytera</a:t>
            </a:r>
            <a:r>
              <a:rPr lang="de-DE" dirty="0" smtClean="0">
                <a:sym typeface="Wingdings" pitchFamily="2" charset="2"/>
              </a:rPr>
              <a:t>, </a:t>
            </a:r>
            <a:r>
              <a:rPr lang="de-DE" dirty="0" err="1" smtClean="0">
                <a:sym typeface="Wingdings" pitchFamily="2" charset="2"/>
              </a:rPr>
              <a:t>Tytera</a:t>
            </a:r>
            <a:r>
              <a:rPr lang="de-DE" dirty="0" smtClean="0">
                <a:sym typeface="Wingdings" pitchFamily="2" charset="2"/>
              </a:rPr>
              <a:t> oder </a:t>
            </a:r>
            <a:r>
              <a:rPr lang="de-DE" dirty="0" err="1" smtClean="0">
                <a:sym typeface="Wingdings" pitchFamily="2" charset="2"/>
              </a:rPr>
              <a:t>ähliches</a:t>
            </a:r>
            <a:r>
              <a:rPr lang="de-DE" dirty="0" smtClean="0">
                <a:sym typeface="Wingdings" pitchFamily="2" charset="2"/>
              </a:rPr>
              <a:t>. Internet ab ca. 90 Euro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Einen passenden </a:t>
            </a:r>
            <a:r>
              <a:rPr lang="de-DE" b="1" dirty="0" err="1" smtClean="0">
                <a:sym typeface="Wingdings" pitchFamily="2" charset="2"/>
              </a:rPr>
              <a:t>Codeplug</a:t>
            </a:r>
            <a:r>
              <a:rPr lang="de-DE" dirty="0" smtClean="0">
                <a:sym typeface="Wingdings" pitchFamily="2" charset="2"/>
              </a:rPr>
              <a:t> (Internet oder über andere OMs)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Jedes Funkgerät muss entsprechend auf die lokalen Gegebenheiten / Favoriten	angepasst werden. (Weltweiter Funkverkehr, lokale- oder regionale Gespräche)</a:t>
            </a:r>
          </a:p>
          <a:p>
            <a:r>
              <a:rPr lang="de-DE" dirty="0">
                <a:sym typeface="Wingdings" pitchFamily="2" charset="2"/>
              </a:rPr>
              <a:t>	</a:t>
            </a:r>
            <a:r>
              <a:rPr lang="de-DE" dirty="0" err="1" smtClean="0">
                <a:sym typeface="Wingdings" pitchFamily="2" charset="2"/>
              </a:rPr>
              <a:t>Codeplug</a:t>
            </a:r>
            <a:r>
              <a:rPr lang="de-DE" dirty="0" smtClean="0">
                <a:sym typeface="Wingdings" pitchFamily="2" charset="2"/>
              </a:rPr>
              <a:t>-Party am nächsten OV – Abend?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de-DE" dirty="0" smtClean="0">
                <a:sym typeface="Wingdings" pitchFamily="2" charset="2"/>
              </a:rPr>
              <a:t>Ein </a:t>
            </a:r>
            <a:r>
              <a:rPr lang="de-DE" b="1" dirty="0" smtClean="0">
                <a:sym typeface="Wingdings" pitchFamily="2" charset="2"/>
              </a:rPr>
              <a:t>DMR Relais</a:t>
            </a:r>
            <a:r>
              <a:rPr lang="de-DE" dirty="0" smtClean="0">
                <a:sym typeface="Wingdings" pitchFamily="2" charset="2"/>
              </a:rPr>
              <a:t> in der Nähe oder </a:t>
            </a:r>
            <a:r>
              <a:rPr lang="de-DE" b="1" dirty="0" err="1" smtClean="0">
                <a:sym typeface="Wingdings" pitchFamily="2" charset="2"/>
              </a:rPr>
              <a:t>DVMega</a:t>
            </a:r>
            <a:r>
              <a:rPr lang="de-DE" dirty="0" smtClean="0">
                <a:sym typeface="Wingdings" pitchFamily="2" charset="2"/>
              </a:rPr>
              <a:t> o.ä. als Access Point über Internet</a:t>
            </a:r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348880"/>
            <a:ext cx="2014935" cy="12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365104"/>
            <a:ext cx="107247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73216"/>
            <a:ext cx="2628750" cy="12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373216"/>
            <a:ext cx="3302893" cy="11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Die DMR ID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412776"/>
            <a:ext cx="3493520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u="sng" dirty="0" smtClean="0">
                <a:sym typeface="Wingdings" pitchFamily="2" charset="2"/>
              </a:rPr>
              <a:t>Wo beantrage ich meine ID: </a:t>
            </a:r>
          </a:p>
          <a:p>
            <a:r>
              <a:rPr lang="de-DE" sz="1600" dirty="0" smtClean="0">
                <a:sym typeface="Wingdings" pitchFamily="2" charset="2"/>
              </a:rPr>
              <a:t>		</a:t>
            </a:r>
          </a:p>
          <a:p>
            <a:r>
              <a:rPr lang="de-DE" sz="1600" dirty="0" smtClean="0">
                <a:sym typeface="Wingdings" pitchFamily="2" charset="2"/>
                <a:hlinkClick r:id="rId2"/>
              </a:rPr>
              <a:t>https://register.ham-digital.org/</a:t>
            </a:r>
            <a:endParaRPr lang="de-DE" sz="1600" dirty="0" smtClean="0">
              <a:sym typeface="Wingdings" pitchFamily="2" charset="2"/>
            </a:endParaRPr>
          </a:p>
          <a:p>
            <a:endParaRPr lang="de-DE" sz="1600" dirty="0">
              <a:sym typeface="Wingdings" pitchFamily="2" charset="2"/>
            </a:endParaRPr>
          </a:p>
          <a:p>
            <a:r>
              <a:rPr lang="de-DE" sz="1600" b="1" u="sng" dirty="0" smtClean="0">
                <a:sym typeface="Wingdings" pitchFamily="2" charset="2"/>
              </a:rPr>
              <a:t>Voraussetzung:</a:t>
            </a:r>
          </a:p>
          <a:p>
            <a:endParaRPr lang="de-DE" sz="1600" dirty="0" smtClean="0">
              <a:sym typeface="Wingdings" pitchFamily="2" charset="2"/>
            </a:endParaRPr>
          </a:p>
          <a:p>
            <a:r>
              <a:rPr lang="de-DE" sz="1600" dirty="0" smtClean="0">
                <a:sym typeface="Wingdings" pitchFamily="2" charset="2"/>
              </a:rPr>
              <a:t>Bestehende Amateurfunkgenehmigung</a:t>
            </a:r>
          </a:p>
          <a:p>
            <a:r>
              <a:rPr lang="de-DE" sz="1600" dirty="0" smtClean="0">
                <a:sym typeface="Wingdings" pitchFamily="2" charset="2"/>
              </a:rPr>
              <a:t>Kopie der Lizenzurkunde als SCAN</a:t>
            </a:r>
          </a:p>
          <a:p>
            <a:endParaRPr lang="de-DE" sz="1600" dirty="0">
              <a:sym typeface="Wingdings" pitchFamily="2" charset="2"/>
            </a:endParaRPr>
          </a:p>
          <a:p>
            <a:r>
              <a:rPr lang="de-DE" sz="1600" b="1" u="sng" dirty="0" smtClean="0">
                <a:sym typeface="Wingdings" pitchFamily="2" charset="2"/>
              </a:rPr>
              <a:t>Warum brauche ich eine DMR ID?</a:t>
            </a:r>
          </a:p>
          <a:p>
            <a:endParaRPr lang="de-DE" sz="1600" b="1" u="sng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Technische Kennung für Rufzeichen</a:t>
            </a:r>
          </a:p>
          <a:p>
            <a:pPr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Weltweit standardisiert.</a:t>
            </a:r>
          </a:p>
          <a:p>
            <a:pPr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Hierarchisch aufgebaut.</a:t>
            </a:r>
          </a:p>
          <a:p>
            <a:pPr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Deutsche IDs beginnen immer mit 262</a:t>
            </a:r>
          </a:p>
          <a:p>
            <a:pPr>
              <a:buFontTx/>
              <a:buChar char="-"/>
            </a:pPr>
            <a:r>
              <a:rPr lang="de-DE" sz="1600" dirty="0" err="1" smtClean="0">
                <a:sym typeface="Wingdings" pitchFamily="2" charset="2"/>
              </a:rPr>
              <a:t>Personengeb</a:t>
            </a:r>
            <a:r>
              <a:rPr lang="de-DE" sz="1600" dirty="0" smtClean="0">
                <a:sym typeface="Wingdings" pitchFamily="2" charset="2"/>
              </a:rPr>
              <a:t>. Rufzeichen = 7 stellige ID</a:t>
            </a:r>
          </a:p>
          <a:p>
            <a:pPr>
              <a:buFontTx/>
              <a:buChar char="-"/>
            </a:pPr>
            <a:r>
              <a:rPr lang="de-DE" sz="1600" dirty="0" smtClean="0">
                <a:sym typeface="Wingdings" pitchFamily="2" charset="2"/>
              </a:rPr>
              <a:t>Automatische Stationen = 6 stellige ID</a:t>
            </a:r>
          </a:p>
          <a:p>
            <a:r>
              <a:rPr lang="de-DE" sz="1600" dirty="0" smtClean="0">
                <a:sym typeface="Wingdings" pitchFamily="2" charset="2"/>
              </a:rPr>
              <a:t>  </a:t>
            </a:r>
            <a:r>
              <a:rPr lang="de-DE" sz="1600" u="sng" dirty="0" smtClean="0">
                <a:sym typeface="Wingdings" pitchFamily="2" charset="2"/>
              </a:rPr>
              <a:t>Beispiel:</a:t>
            </a:r>
          </a:p>
          <a:p>
            <a:pPr lvl="1"/>
            <a:r>
              <a:rPr lang="de-DE" sz="1600" dirty="0" smtClean="0">
                <a:sym typeface="Wingdings" pitchFamily="2" charset="2"/>
              </a:rPr>
              <a:t>DL5RDP = 262 8765</a:t>
            </a:r>
          </a:p>
          <a:p>
            <a:pPr lvl="1"/>
            <a:r>
              <a:rPr lang="de-DE" sz="1600" dirty="0" smtClean="0">
                <a:sym typeface="Wingdings" pitchFamily="2" charset="2"/>
              </a:rPr>
              <a:t>DB0CJ    = 262 872</a:t>
            </a:r>
          </a:p>
          <a:p>
            <a:pPr>
              <a:buFontTx/>
              <a:buChar char="-"/>
            </a:pPr>
            <a:endParaRPr lang="de-DE" sz="1200" b="1" dirty="0" smtClean="0">
              <a:sym typeface="Wingdings" pitchFamily="2" charset="2"/>
            </a:endParaRPr>
          </a:p>
          <a:p>
            <a:endParaRPr lang="de-DE" sz="1600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1412775"/>
            <a:ext cx="4968551" cy="288032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923928" y="4365104"/>
            <a:ext cx="4968552" cy="2231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b="1" u="sng" dirty="0" smtClean="0">
                <a:sym typeface="Wingdings" pitchFamily="2" charset="2"/>
              </a:rPr>
              <a:t>Hierarchie DMR IDs:</a:t>
            </a:r>
          </a:p>
          <a:p>
            <a:r>
              <a:rPr lang="de-DE" sz="1100" b="1" dirty="0" smtClean="0">
                <a:sym typeface="Wingdings" pitchFamily="2" charset="2"/>
              </a:rPr>
              <a:t>1: Testnetze</a:t>
            </a:r>
          </a:p>
          <a:p>
            <a:r>
              <a:rPr lang="de-DE" sz="1100" b="1" dirty="0" smtClean="0">
                <a:sym typeface="Wingdings" pitchFamily="2" charset="2"/>
              </a:rPr>
              <a:t>2: Europa </a:t>
            </a:r>
          </a:p>
          <a:p>
            <a:r>
              <a:rPr lang="de-DE" sz="1100" b="1" dirty="0">
                <a:sym typeface="Wingdings" pitchFamily="2" charset="2"/>
              </a:rPr>
              <a:t> </a:t>
            </a:r>
            <a:r>
              <a:rPr lang="de-DE" sz="1100" b="1" dirty="0" smtClean="0">
                <a:sym typeface="Wingdings" pitchFamily="2" charset="2"/>
              </a:rPr>
              <a:t>   </a:t>
            </a:r>
            <a:r>
              <a:rPr lang="de-DE" sz="1100" b="1" dirty="0">
                <a:sym typeface="Wingdings" pitchFamily="2" charset="2"/>
              </a:rPr>
              <a:t> </a:t>
            </a:r>
            <a:r>
              <a:rPr lang="de-DE" sz="1100" dirty="0" smtClean="0">
                <a:sym typeface="Wingdings" pitchFamily="2" charset="2"/>
              </a:rPr>
              <a:t>DL=262 </a:t>
            </a:r>
            <a:r>
              <a:rPr lang="de-DE" sz="1100" dirty="0" err="1" smtClean="0">
                <a:sym typeface="Wingdings" pitchFamily="2" charset="2"/>
              </a:rPr>
              <a:t>xxx</a:t>
            </a:r>
            <a:r>
              <a:rPr lang="de-DE" sz="1100" dirty="0" smtClean="0">
                <a:sym typeface="Wingdings" pitchFamily="2" charset="2"/>
              </a:rPr>
              <a:t> x– 264 </a:t>
            </a:r>
            <a:r>
              <a:rPr lang="de-DE" sz="1100" dirty="0" err="1" smtClean="0">
                <a:sym typeface="Wingdings" pitchFamily="2" charset="2"/>
              </a:rPr>
              <a:t>xxx</a:t>
            </a:r>
            <a:r>
              <a:rPr lang="de-DE" sz="1100" dirty="0" smtClean="0">
                <a:sym typeface="Wingdings" pitchFamily="2" charset="2"/>
              </a:rPr>
              <a:t>; </a:t>
            </a:r>
          </a:p>
          <a:p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smtClean="0">
                <a:sym typeface="Wingdings" pitchFamily="2" charset="2"/>
              </a:rPr>
              <a:t>    OE=232 </a:t>
            </a:r>
            <a:r>
              <a:rPr lang="de-DE" sz="1100" dirty="0" err="1" smtClean="0">
                <a:sym typeface="Wingdings" pitchFamily="2" charset="2"/>
              </a:rPr>
              <a:t>xxx</a:t>
            </a:r>
            <a:r>
              <a:rPr lang="de-DE" sz="1100" dirty="0" smtClean="0">
                <a:sym typeface="Wingdings" pitchFamily="2" charset="2"/>
              </a:rPr>
              <a:t> x; </a:t>
            </a:r>
          </a:p>
          <a:p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smtClean="0">
                <a:sym typeface="Wingdings" pitchFamily="2" charset="2"/>
              </a:rPr>
              <a:t>    HB=228 </a:t>
            </a:r>
            <a:r>
              <a:rPr lang="de-DE" sz="1100" dirty="0" err="1" smtClean="0">
                <a:sym typeface="Wingdings" pitchFamily="2" charset="2"/>
              </a:rPr>
              <a:t>xxx</a:t>
            </a:r>
            <a:r>
              <a:rPr lang="de-DE" sz="1100" dirty="0" smtClean="0">
                <a:sym typeface="Wingdings" pitchFamily="2" charset="2"/>
              </a:rPr>
              <a:t> x; </a:t>
            </a:r>
          </a:p>
          <a:p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smtClean="0">
                <a:sym typeface="Wingdings" pitchFamily="2" charset="2"/>
              </a:rPr>
              <a:t>    UK=234 </a:t>
            </a:r>
            <a:r>
              <a:rPr lang="de-DE" sz="1100" dirty="0" err="1" smtClean="0">
                <a:sym typeface="Wingdings" pitchFamily="2" charset="2"/>
              </a:rPr>
              <a:t>xxx</a:t>
            </a:r>
            <a:r>
              <a:rPr lang="de-DE" sz="1100" dirty="0" smtClean="0">
                <a:sym typeface="Wingdings" pitchFamily="2" charset="2"/>
              </a:rPr>
              <a:t> </a:t>
            </a:r>
            <a:r>
              <a:rPr lang="de-DE" sz="1100" dirty="0" err="1" smtClean="0">
                <a:sym typeface="Wingdings" pitchFamily="2" charset="2"/>
              </a:rPr>
              <a:t>x</a:t>
            </a:r>
            <a:r>
              <a:rPr lang="de-DE" sz="1100" dirty="0" smtClean="0">
                <a:sym typeface="Wingdings" pitchFamily="2" charset="2"/>
              </a:rPr>
              <a:t>.</a:t>
            </a:r>
          </a:p>
          <a:p>
            <a:r>
              <a:rPr lang="de-DE" sz="1100" b="1" dirty="0" smtClean="0">
                <a:sym typeface="Wingdings" pitchFamily="2" charset="2"/>
              </a:rPr>
              <a:t>3: Nordamerika</a:t>
            </a:r>
          </a:p>
          <a:p>
            <a:r>
              <a:rPr lang="de-DE" sz="1100" b="1" dirty="0" smtClean="0">
                <a:sym typeface="Wingdings" pitchFamily="2" charset="2"/>
              </a:rPr>
              <a:t>4: Asien </a:t>
            </a:r>
          </a:p>
          <a:p>
            <a:r>
              <a:rPr lang="de-DE" sz="1100" b="1" dirty="0" smtClean="0">
                <a:sym typeface="Wingdings" pitchFamily="2" charset="2"/>
              </a:rPr>
              <a:t>5: VK, ZL, DU..</a:t>
            </a:r>
            <a:r>
              <a:rPr lang="de-DE" sz="1100" b="1" dirty="0" err="1" smtClean="0">
                <a:sym typeface="Wingdings" pitchFamily="2" charset="2"/>
              </a:rPr>
              <a:t>etc</a:t>
            </a:r>
            <a:endParaRPr lang="de-DE" sz="1100" b="1" dirty="0" smtClean="0">
              <a:sym typeface="Wingdings" pitchFamily="2" charset="2"/>
            </a:endParaRPr>
          </a:p>
          <a:p>
            <a:r>
              <a:rPr lang="de-DE" sz="1100" b="1" dirty="0" smtClean="0">
                <a:sym typeface="Wingdings" pitchFamily="2" charset="2"/>
              </a:rPr>
              <a:t>6: Afrika</a:t>
            </a:r>
          </a:p>
          <a:p>
            <a:r>
              <a:rPr lang="de-DE" sz="1100" b="1" dirty="0" smtClean="0">
                <a:sym typeface="Wingdings" pitchFamily="2" charset="2"/>
              </a:rPr>
              <a:t>7: Südamerika</a:t>
            </a:r>
          </a:p>
        </p:txBody>
      </p:sp>
      <p:sp>
        <p:nvSpPr>
          <p:cNvPr id="6" name="Rechteck 5"/>
          <p:cNvSpPr/>
          <p:nvPr/>
        </p:nvSpPr>
        <p:spPr>
          <a:xfrm>
            <a:off x="6156176" y="4869160"/>
            <a:ext cx="2592288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200" b="1" u="sng" dirty="0" smtClean="0">
                <a:sym typeface="Wingdings" pitchFamily="2" charset="2"/>
              </a:rPr>
              <a:t>Hierarchie DMR ID für DL:</a:t>
            </a:r>
          </a:p>
          <a:p>
            <a:r>
              <a:rPr lang="de-DE" sz="1000" b="1" dirty="0" smtClean="0">
                <a:sym typeface="Wingdings" pitchFamily="2" charset="2"/>
              </a:rPr>
              <a:t>262 0 = Sachsen-Anhalt; </a:t>
            </a:r>
            <a:r>
              <a:rPr lang="de-DE" sz="1000" b="1" dirty="0" err="1" smtClean="0">
                <a:sym typeface="Wingdings" pitchFamily="2" charset="2"/>
              </a:rPr>
              <a:t>Mek-VoPo</a:t>
            </a:r>
            <a:endParaRPr lang="de-DE" sz="1000" b="1" dirty="0" smtClean="0">
              <a:sym typeface="Wingdings" pitchFamily="2" charset="2"/>
            </a:endParaRPr>
          </a:p>
          <a:p>
            <a:r>
              <a:rPr lang="de-DE" sz="1000" b="1" dirty="0" smtClean="0">
                <a:sym typeface="Wingdings" pitchFamily="2" charset="2"/>
              </a:rPr>
              <a:t>262 1 = Berlin, Brandenburg</a:t>
            </a:r>
          </a:p>
          <a:p>
            <a:r>
              <a:rPr lang="de-DE" sz="1000" b="1" dirty="0" smtClean="0">
                <a:sym typeface="Wingdings" pitchFamily="2" charset="2"/>
              </a:rPr>
              <a:t>262 3 = Hamburg</a:t>
            </a:r>
          </a:p>
          <a:p>
            <a:r>
              <a:rPr lang="de-DE" sz="1000" b="1" dirty="0" smtClean="0">
                <a:sym typeface="Wingdings" pitchFamily="2" charset="2"/>
              </a:rPr>
              <a:t>262 4 = Niedersachsen, Bremen</a:t>
            </a:r>
          </a:p>
          <a:p>
            <a:r>
              <a:rPr lang="de-DE" sz="1000" b="1" dirty="0" smtClean="0">
                <a:sym typeface="Wingdings" pitchFamily="2" charset="2"/>
              </a:rPr>
              <a:t>262 5 = NRW</a:t>
            </a:r>
          </a:p>
          <a:p>
            <a:r>
              <a:rPr lang="de-DE" sz="1000" b="1" dirty="0" smtClean="0">
                <a:sym typeface="Wingdings" pitchFamily="2" charset="2"/>
              </a:rPr>
              <a:t>262 6 = Rheinland-</a:t>
            </a:r>
            <a:r>
              <a:rPr lang="de-DE" sz="1000" b="1" dirty="0" err="1" smtClean="0">
                <a:sym typeface="Wingdings" pitchFamily="2" charset="2"/>
              </a:rPr>
              <a:t>Pfalz;Saarland</a:t>
            </a:r>
            <a:endParaRPr lang="de-DE" sz="1000" b="1" dirty="0" smtClean="0">
              <a:sym typeface="Wingdings" pitchFamily="2" charset="2"/>
            </a:endParaRPr>
          </a:p>
          <a:p>
            <a:r>
              <a:rPr lang="de-DE" sz="1000" b="1" dirty="0" smtClean="0">
                <a:sym typeface="Wingdings" pitchFamily="2" charset="2"/>
              </a:rPr>
              <a:t>262 7 = Hessen</a:t>
            </a:r>
          </a:p>
          <a:p>
            <a:r>
              <a:rPr lang="de-DE" sz="1000" b="1" dirty="0" smtClean="0">
                <a:sym typeface="Wingdings" pitchFamily="2" charset="2"/>
              </a:rPr>
              <a:t>262 8 = Bayern</a:t>
            </a:r>
          </a:p>
          <a:p>
            <a:r>
              <a:rPr lang="de-DE" sz="1000" b="1" dirty="0" smtClean="0">
                <a:sym typeface="Wingdings" pitchFamily="2" charset="2"/>
              </a:rPr>
              <a:t>262 9 = Sachsen, Thüringen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DMR = Digital Mobile Radio</a:t>
            </a:r>
            <a:br>
              <a:rPr lang="de-DE" sz="3600" dirty="0" smtClean="0"/>
            </a:br>
            <a:r>
              <a:rPr lang="de-DE" sz="3600" dirty="0" smtClean="0"/>
              <a:t>Die Topologie / Talkgroups</a:t>
            </a:r>
            <a:endParaRPr lang="de-DE" sz="3600" dirty="0"/>
          </a:p>
        </p:txBody>
      </p:sp>
      <p:sp>
        <p:nvSpPr>
          <p:cNvPr id="10" name="Pfeil nach rechts 9"/>
          <p:cNvSpPr/>
          <p:nvPr/>
        </p:nvSpPr>
        <p:spPr>
          <a:xfrm>
            <a:off x="1187624" y="1484784"/>
            <a:ext cx="7632848" cy="2304256"/>
          </a:xfrm>
          <a:prstGeom prst="rightArrow">
            <a:avLst>
              <a:gd name="adj1" fmla="val 81037"/>
              <a:gd name="adj2" fmla="val 3458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1547664" y="2199419"/>
            <a:ext cx="1323390" cy="9128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TG 9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3032586" y="2199419"/>
            <a:ext cx="1323390" cy="9128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TG 262 89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4688770" y="2199419"/>
            <a:ext cx="1323390" cy="91284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TG 262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6416962" y="2199419"/>
            <a:ext cx="1323390" cy="9128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TG 91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298766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AMBERG</a:t>
            </a:r>
            <a:r>
              <a:rPr lang="de-DE" sz="2400" dirty="0" smtClean="0"/>
              <a:t>    </a:t>
            </a:r>
            <a:r>
              <a:rPr lang="de-DE" sz="2400" dirty="0" smtClean="0">
                <a:solidFill>
                  <a:srgbClr val="FFC000"/>
                </a:solidFill>
              </a:rPr>
              <a:t>Ostbayern </a:t>
            </a:r>
            <a:r>
              <a:rPr lang="de-DE" sz="2400" dirty="0" smtClean="0"/>
              <a:t>    </a:t>
            </a:r>
            <a:r>
              <a:rPr lang="de-DE" sz="2400" dirty="0" smtClean="0">
                <a:solidFill>
                  <a:srgbClr val="92D050"/>
                </a:solidFill>
              </a:rPr>
              <a:t>Deutschland</a:t>
            </a:r>
            <a:r>
              <a:rPr lang="de-DE" sz="2400" dirty="0" smtClean="0"/>
              <a:t>   </a:t>
            </a:r>
            <a:r>
              <a:rPr lang="de-DE" sz="2400" dirty="0" smtClean="0">
                <a:solidFill>
                  <a:srgbClr val="0070C0"/>
                </a:solidFill>
              </a:rPr>
              <a:t>Weltweit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19672" y="172647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Lokal</a:t>
            </a:r>
            <a:r>
              <a:rPr lang="de-DE" sz="2400" dirty="0" smtClean="0"/>
              <a:t>          </a:t>
            </a:r>
            <a:r>
              <a:rPr lang="de-DE" sz="2400" dirty="0" smtClean="0">
                <a:solidFill>
                  <a:srgbClr val="FF9900"/>
                </a:solidFill>
              </a:rPr>
              <a:t>Regional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de-DE" sz="2400" dirty="0" smtClean="0"/>
              <a:t>        </a:t>
            </a:r>
            <a:r>
              <a:rPr lang="de-DE" sz="2400" dirty="0" smtClean="0">
                <a:solidFill>
                  <a:srgbClr val="92D050"/>
                </a:solidFill>
              </a:rPr>
              <a:t>National</a:t>
            </a:r>
            <a:r>
              <a:rPr lang="de-DE" sz="2400" dirty="0" smtClean="0"/>
              <a:t>          </a:t>
            </a:r>
            <a:r>
              <a:rPr lang="de-DE" sz="2400" dirty="0" smtClean="0">
                <a:solidFill>
                  <a:srgbClr val="0070C0"/>
                </a:solidFill>
              </a:rPr>
              <a:t>Weltweit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7584" y="3663022"/>
            <a:ext cx="800821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Je nach Voreinstellung im </a:t>
            </a:r>
            <a:r>
              <a:rPr lang="de-DE" sz="2000" dirty="0" err="1" smtClean="0"/>
              <a:t>Codeplug</a:t>
            </a:r>
            <a:r>
              <a:rPr lang="de-DE" sz="2000" dirty="0" smtClean="0"/>
              <a:t> kann das Zielgebiet gewählt werden!</a:t>
            </a:r>
          </a:p>
          <a:p>
            <a:endParaRPr lang="de-DE" dirty="0" smtClean="0"/>
          </a:p>
          <a:p>
            <a:r>
              <a:rPr lang="de-DE" sz="2000" b="1" u="sng" dirty="0" smtClean="0"/>
              <a:t>International Zeitschlitz 1:</a:t>
            </a:r>
          </a:p>
          <a:p>
            <a:r>
              <a:rPr lang="de-DE" dirty="0" smtClean="0"/>
              <a:t>z.B. Bei Senden im Zeitschlitz </a:t>
            </a:r>
            <a:r>
              <a:rPr lang="de-DE" b="1" dirty="0" smtClean="0"/>
              <a:t>1</a:t>
            </a:r>
            <a:r>
              <a:rPr lang="de-DE" dirty="0" smtClean="0"/>
              <a:t> mit Talkgroup 234 810 </a:t>
            </a:r>
            <a:r>
              <a:rPr lang="de-DE" dirty="0" smtClean="0">
                <a:sym typeface="Wingdings" pitchFamily="2" charset="2"/>
              </a:rPr>
              <a:t> Ausgabe TG West-England</a:t>
            </a:r>
          </a:p>
          <a:p>
            <a:endParaRPr lang="de-DE" b="1" u="sng" dirty="0" smtClean="0">
              <a:sym typeface="Wingdings" pitchFamily="2" charset="2"/>
            </a:endParaRPr>
          </a:p>
          <a:p>
            <a:r>
              <a:rPr lang="de-DE" sz="2000" b="1" u="sng" dirty="0" smtClean="0">
                <a:sym typeface="Wingdings" pitchFamily="2" charset="2"/>
              </a:rPr>
              <a:t>Regional Zeitschlitz 2</a:t>
            </a:r>
          </a:p>
          <a:p>
            <a:r>
              <a:rPr lang="de-DE" dirty="0" smtClean="0">
                <a:sym typeface="Wingdings" pitchFamily="2" charset="2"/>
              </a:rPr>
              <a:t>z.B. Bei Senden im Zeitschlitz </a:t>
            </a:r>
            <a:r>
              <a:rPr lang="de-DE" b="1" dirty="0" smtClean="0">
                <a:sym typeface="Wingdings" pitchFamily="2" charset="2"/>
              </a:rPr>
              <a:t>2</a:t>
            </a:r>
            <a:r>
              <a:rPr lang="de-DE" dirty="0" smtClean="0">
                <a:sym typeface="Wingdings" pitchFamily="2" charset="2"/>
              </a:rPr>
              <a:t> mit Talkgroup 2628       Ausgabe in Bayern-Süd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Es muss die entsprechende Talkgroup im </a:t>
            </a:r>
            <a:r>
              <a:rPr lang="de-DE" dirty="0" err="1" smtClean="0">
                <a:sym typeface="Wingdings" pitchFamily="2" charset="2"/>
              </a:rPr>
              <a:t>Codeplug</a:t>
            </a:r>
            <a:r>
              <a:rPr lang="de-DE" dirty="0" smtClean="0">
                <a:sym typeface="Wingdings" pitchFamily="2" charset="2"/>
              </a:rPr>
              <a:t> programmiert werden.</a:t>
            </a:r>
          </a:p>
          <a:p>
            <a:r>
              <a:rPr lang="de-DE" dirty="0" smtClean="0">
                <a:sym typeface="Wingdings" pitchFamily="2" charset="2"/>
              </a:rPr>
              <a:t> Weltweiter Funkverkehr über das Handfunkgerät.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020272" y="6639163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DC 6 RN – Norbert; DL 5 RDP - Bernie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Bildschirmpräsentation (4:3)</PresentationFormat>
  <Paragraphs>231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Digital Mobile Radio - DMR</vt:lpstr>
      <vt:lpstr>DB Ø CJ – Aktueller Aufbau</vt:lpstr>
      <vt:lpstr>DB Ø CJ – Aktueller Aufbau</vt:lpstr>
      <vt:lpstr>DMR = Digital Mobile Radio Wie funktionierts?</vt:lpstr>
      <vt:lpstr>DIGITAL IST BESSER?</vt:lpstr>
      <vt:lpstr>DMR = Digital Mobile Radio Was kann DMR? </vt:lpstr>
      <vt:lpstr>DMR = Digital Mobile Radio Was brauche ich?</vt:lpstr>
      <vt:lpstr>DMR = Digital Mobile Radio Die DMR ID</vt:lpstr>
      <vt:lpstr>DMR = Digital Mobile Radio Die Topologie / Talkgroups</vt:lpstr>
      <vt:lpstr>DMR = Digital Mobile Radio Die Brandmeister Topologie</vt:lpstr>
      <vt:lpstr>DMR = Digital Mobile Radio Wer ist gerade online?</vt:lpstr>
      <vt:lpstr>DMR = Digital Mobile Radio DB Ø CJ ONLINE – Wer ist QRV?</vt:lpstr>
      <vt:lpstr>DMR = Digital Mobile Radio DB Ø CJ ONLINE–Kann ich mithören ohne Gerät?</vt:lpstr>
      <vt:lpstr>DMR = Digital Mobile Radio QRV ohne Relais – Wie geht’s?</vt:lpstr>
      <vt:lpstr>DMR = Digital Mobile Radio MMDVM - Dashboard</vt:lpstr>
      <vt:lpstr>DMR = Digital Mobile Radio Was kostets? Zeitaufwand?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DMR - Einführung</dc:title>
  <dc:creator>Bernie</dc:creator>
  <cp:lastModifiedBy>Bernie</cp:lastModifiedBy>
  <cp:revision>45</cp:revision>
  <dcterms:created xsi:type="dcterms:W3CDTF">2017-01-28T10:58:28Z</dcterms:created>
  <dcterms:modified xsi:type="dcterms:W3CDTF">2017-11-23T17:19:11Z</dcterms:modified>
</cp:coreProperties>
</file>